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311" r:id="rId4"/>
    <p:sldId id="259" r:id="rId5"/>
    <p:sldId id="260" r:id="rId6"/>
    <p:sldId id="314" r:id="rId7"/>
    <p:sldId id="315" r:id="rId8"/>
    <p:sldId id="321" r:id="rId9"/>
    <p:sldId id="322" r:id="rId10"/>
    <p:sldId id="312" r:id="rId11"/>
    <p:sldId id="324" r:id="rId12"/>
    <p:sldId id="323" r:id="rId13"/>
    <p:sldId id="313" r:id="rId14"/>
    <p:sldId id="316" r:id="rId15"/>
    <p:sldId id="317" r:id="rId16"/>
    <p:sldId id="318" r:id="rId17"/>
    <p:sldId id="319" r:id="rId18"/>
    <p:sldId id="320" r:id="rId19"/>
    <p:sldId id="287" r:id="rId20"/>
    <p:sldId id="310" r:id="rId21"/>
    <p:sldId id="325" r:id="rId22"/>
    <p:sldId id="288" r:id="rId23"/>
    <p:sldId id="289" r:id="rId24"/>
    <p:sldId id="290" r:id="rId25"/>
    <p:sldId id="291" r:id="rId26"/>
    <p:sldId id="298" r:id="rId27"/>
    <p:sldId id="299" r:id="rId28"/>
    <p:sldId id="292" r:id="rId29"/>
    <p:sldId id="293" r:id="rId30"/>
    <p:sldId id="294" r:id="rId31"/>
    <p:sldId id="295" r:id="rId32"/>
    <p:sldId id="296" r:id="rId33"/>
    <p:sldId id="297" r:id="rId34"/>
    <p:sldId id="300" r:id="rId35"/>
    <p:sldId id="301" r:id="rId36"/>
    <p:sldId id="303" r:id="rId37"/>
    <p:sldId id="304" r:id="rId38"/>
    <p:sldId id="305" r:id="rId39"/>
    <p:sldId id="306" r:id="rId40"/>
    <p:sldId id="273" r:id="rId41"/>
    <p:sldId id="307" r:id="rId42"/>
    <p:sldId id="308" r:id="rId43"/>
    <p:sldId id="309" r:id="rId44"/>
  </p:sldIdLst>
  <p:sldSz cx="7556500" cy="10680700"/>
  <p:notesSz cx="7556500" cy="106807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Geun" initials="KD" lastIdx="1" clrIdx="0">
    <p:extLst>
      <p:ext uri="{19B8F6BF-5375-455C-9EA6-DF929625EA0E}">
        <p15:presenceInfo xmlns:p15="http://schemas.microsoft.com/office/powerpoint/2012/main" userId="4ad96e2f079c3b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29" autoAdjust="0"/>
  </p:normalViewPr>
  <p:slideViewPr>
    <p:cSldViewPr>
      <p:cViewPr>
        <p:scale>
          <a:sx n="100" d="100"/>
          <a:sy n="100" d="100"/>
        </p:scale>
        <p:origin x="2364" y="-270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2023-03-30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4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47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2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05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16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675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56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143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5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3/30/2023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3/30/2023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43.201.83.163:8181/Beauty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270454" y="2823210"/>
            <a:ext cx="301559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 err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Ver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1.</a:t>
            </a: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0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MTTESP+NanumGothic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6303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2023-03-22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291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94425" y="8881778"/>
            <a:ext cx="27676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박진휘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강중현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윤사랑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김보성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김동근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928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9464" y="2604046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99464" y="3396134"/>
            <a:ext cx="576160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Member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회원가입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089387D-DAB1-EED8-6011-E6E3280B0B8C}"/>
              </a:ext>
            </a:extLst>
          </p:cNvPr>
          <p:cNvSpPr/>
          <p:nvPr/>
        </p:nvSpPr>
        <p:spPr>
          <a:xfrm>
            <a:off x="2067232" y="224400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Product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1A39A4B-631D-2B0B-C6BB-E234088C5867}"/>
              </a:ext>
            </a:extLst>
          </p:cNvPr>
          <p:cNvSpPr/>
          <p:nvPr/>
        </p:nvSpPr>
        <p:spPr>
          <a:xfrm>
            <a:off x="3884606" y="224400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목록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FC2286-5F49-4839-DD7D-7FE75185A899}"/>
              </a:ext>
            </a:extLst>
          </p:cNvPr>
          <p:cNvCxnSpPr>
            <a:endCxn id="20" idx="1"/>
          </p:cNvCxnSpPr>
          <p:nvPr/>
        </p:nvCxnSpPr>
        <p:spPr>
          <a:xfrm>
            <a:off x="3435384" y="246003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7F1BA77-317E-C753-CD81-8C3F9D947135}"/>
              </a:ext>
            </a:extLst>
          </p:cNvPr>
          <p:cNvSpPr/>
          <p:nvPr/>
        </p:nvSpPr>
        <p:spPr>
          <a:xfrm>
            <a:off x="3902755" y="285265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 보기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351EE26-CDB6-125F-7C9B-191996E77994}"/>
              </a:ext>
            </a:extLst>
          </p:cNvPr>
          <p:cNvSpPr/>
          <p:nvPr/>
        </p:nvSpPr>
        <p:spPr>
          <a:xfrm>
            <a:off x="2067232" y="3561779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Order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0C4106-AD57-56D3-0021-F79FA1B13ED0}"/>
              </a:ext>
            </a:extLst>
          </p:cNvPr>
          <p:cNvSpPr/>
          <p:nvPr/>
        </p:nvSpPr>
        <p:spPr>
          <a:xfrm>
            <a:off x="3885175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장바구니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A8FCE94-4590-3B5D-0A2A-E9BFB6FEBC87}"/>
              </a:ext>
            </a:extLst>
          </p:cNvPr>
          <p:cNvCxnSpPr>
            <a:endCxn id="31" idx="1"/>
          </p:cNvCxnSpPr>
          <p:nvPr/>
        </p:nvCxnSpPr>
        <p:spPr>
          <a:xfrm>
            <a:off x="3435953" y="3756174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3C0DD9-6E3D-72E2-9AA3-342F62930CA5}"/>
              </a:ext>
            </a:extLst>
          </p:cNvPr>
          <p:cNvSpPr/>
          <p:nvPr/>
        </p:nvSpPr>
        <p:spPr>
          <a:xfrm>
            <a:off x="3903324" y="414879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0726B3-16D8-60E5-0209-E3BF8D1C5285}"/>
              </a:ext>
            </a:extLst>
          </p:cNvPr>
          <p:cNvSpPr/>
          <p:nvPr/>
        </p:nvSpPr>
        <p:spPr>
          <a:xfrm>
            <a:off x="3902755" y="4757444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 완료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39B10CF-F8E2-4CBF-EFB8-9B88F6F45D6F}"/>
              </a:ext>
            </a:extLst>
          </p:cNvPr>
          <p:cNvSpPr/>
          <p:nvPr/>
        </p:nvSpPr>
        <p:spPr>
          <a:xfrm>
            <a:off x="5703119" y="3538445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옵션변경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73F4E7-23B1-745E-CF30-A68F9C8D5B12}"/>
              </a:ext>
            </a:extLst>
          </p:cNvPr>
          <p:cNvCxnSpPr>
            <a:endCxn id="37" idx="1"/>
          </p:cNvCxnSpPr>
          <p:nvPr/>
        </p:nvCxnSpPr>
        <p:spPr>
          <a:xfrm>
            <a:off x="5253897" y="3754469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1FEE9-CBC9-E2E5-D578-5CE686A1EDBD}"/>
              </a:ext>
            </a:extLst>
          </p:cNvPr>
          <p:cNvSpPr/>
          <p:nvPr/>
        </p:nvSpPr>
        <p:spPr>
          <a:xfrm>
            <a:off x="2067231" y="553540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Mypage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73C7035-27C1-5323-6CD4-7470602A81BA}"/>
              </a:ext>
            </a:extLst>
          </p:cNvPr>
          <p:cNvSpPr/>
          <p:nvPr/>
        </p:nvSpPr>
        <p:spPr>
          <a:xfrm>
            <a:off x="3875575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주문내역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91EA554-BED7-0F23-93B7-9330C2B144AA}"/>
              </a:ext>
            </a:extLst>
          </p:cNvPr>
          <p:cNvCxnSpPr>
            <a:endCxn id="46" idx="1"/>
          </p:cNvCxnSpPr>
          <p:nvPr/>
        </p:nvCxnSpPr>
        <p:spPr>
          <a:xfrm>
            <a:off x="3426353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8CFED0B-7D96-46A6-B9D8-9F1A22F9A7F9}"/>
              </a:ext>
            </a:extLst>
          </p:cNvPr>
          <p:cNvSpPr/>
          <p:nvPr/>
        </p:nvSpPr>
        <p:spPr>
          <a:xfrm>
            <a:off x="3875575" y="615841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적립금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E804-0DD0-5F86-6AA6-7658922A6A5C}"/>
              </a:ext>
            </a:extLst>
          </p:cNvPr>
          <p:cNvSpPr/>
          <p:nvPr/>
        </p:nvSpPr>
        <p:spPr>
          <a:xfrm>
            <a:off x="3876723" y="680477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위시리스트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7EDBE2-6308-9EC1-70DD-E0A8D7D7E33F}"/>
              </a:ext>
            </a:extLst>
          </p:cNvPr>
          <p:cNvSpPr/>
          <p:nvPr/>
        </p:nvSpPr>
        <p:spPr>
          <a:xfrm>
            <a:off x="3876723" y="745112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내 정보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09C41135-07AF-7A58-B340-3010F91ADC2C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1306854" y="1699652"/>
            <a:ext cx="1296144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CFE7E59-E584-4A1D-C2CC-665AEB37DA6D}"/>
              </a:ext>
            </a:extLst>
          </p:cNvPr>
          <p:cNvCxnSpPr>
            <a:endCxn id="29" idx="1"/>
          </p:cNvCxnSpPr>
          <p:nvPr/>
        </p:nvCxnSpPr>
        <p:spPr>
          <a:xfrm rot="16200000" flipH="1">
            <a:off x="1296040" y="3006610"/>
            <a:ext cx="1317773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F736B0E-E266-C433-19DA-0D2D1ED988ED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968114" y="4652308"/>
            <a:ext cx="1973623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C4FB2ECC-A217-543D-E14B-34CD43C1D92D}"/>
              </a:ext>
            </a:extLst>
          </p:cNvPr>
          <p:cNvCxnSpPr/>
          <p:nvPr/>
        </p:nvCxnSpPr>
        <p:spPr>
          <a:xfrm rot="16200000" flipH="1">
            <a:off x="3472535" y="264258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E0C8151-B641-ACC4-D194-C4B8130B1724}"/>
              </a:ext>
            </a:extLst>
          </p:cNvPr>
          <p:cNvCxnSpPr>
            <a:endCxn id="33" idx="1"/>
          </p:cNvCxnSpPr>
          <p:nvPr/>
        </p:nvCxnSpPr>
        <p:spPr>
          <a:xfrm rot="16200000" flipH="1">
            <a:off x="3471967" y="3933464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AE52EE3-2B01-98DA-2974-0F77067901CC}"/>
              </a:ext>
            </a:extLst>
          </p:cNvPr>
          <p:cNvCxnSpPr/>
          <p:nvPr/>
        </p:nvCxnSpPr>
        <p:spPr>
          <a:xfrm rot="16200000" flipH="1">
            <a:off x="3471399" y="4518756"/>
            <a:ext cx="610352" cy="2523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441BC9A-897F-B5EA-1342-10C8E72C18DC}"/>
              </a:ext>
            </a:extLst>
          </p:cNvPr>
          <p:cNvCxnSpPr>
            <a:endCxn id="48" idx="1"/>
          </p:cNvCxnSpPr>
          <p:nvPr/>
        </p:nvCxnSpPr>
        <p:spPr>
          <a:xfrm rot="16200000" flipH="1">
            <a:off x="3439809" y="59386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DF1432-82BF-0687-CFDD-9FD23D0FBEEA}"/>
              </a:ext>
            </a:extLst>
          </p:cNvPr>
          <p:cNvCxnSpPr/>
          <p:nvPr/>
        </p:nvCxnSpPr>
        <p:spPr>
          <a:xfrm rot="16200000" flipH="1">
            <a:off x="3439809" y="6585028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5A69B18-8342-35E8-8C85-8C16D7438E0B}"/>
              </a:ext>
            </a:extLst>
          </p:cNvPr>
          <p:cNvCxnSpPr/>
          <p:nvPr/>
        </p:nvCxnSpPr>
        <p:spPr>
          <a:xfrm rot="16200000" flipH="1">
            <a:off x="3438661" y="7231379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B2277B6-6542-0EF8-00E7-6260469A4A27}"/>
              </a:ext>
            </a:extLst>
          </p:cNvPr>
          <p:cNvSpPr/>
          <p:nvPr/>
        </p:nvSpPr>
        <p:spPr>
          <a:xfrm>
            <a:off x="5683919" y="551206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배송조회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BA97FF-0A5C-9FBF-CBB1-F3ED57BBDBDD}"/>
              </a:ext>
            </a:extLst>
          </p:cNvPr>
          <p:cNvCxnSpPr>
            <a:endCxn id="70" idx="1"/>
          </p:cNvCxnSpPr>
          <p:nvPr/>
        </p:nvCxnSpPr>
        <p:spPr>
          <a:xfrm>
            <a:off x="5234697" y="5728092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450B432-9030-0086-FF99-7A5952C67D99}"/>
              </a:ext>
            </a:extLst>
          </p:cNvPr>
          <p:cNvSpPr/>
          <p:nvPr/>
        </p:nvSpPr>
        <p:spPr>
          <a:xfrm>
            <a:off x="2067231" y="8149316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Admin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F470594A-9F11-A254-6D91-9B908BD4709F}"/>
              </a:ext>
            </a:extLst>
          </p:cNvPr>
          <p:cNvSpPr/>
          <p:nvPr/>
        </p:nvSpPr>
        <p:spPr>
          <a:xfrm>
            <a:off x="3885755" y="814931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상품등록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261E7BD-0E25-9E07-DA20-BAA1D031AFF7}"/>
              </a:ext>
            </a:extLst>
          </p:cNvPr>
          <p:cNvCxnSpPr>
            <a:endCxn id="73" idx="1"/>
          </p:cNvCxnSpPr>
          <p:nvPr/>
        </p:nvCxnSpPr>
        <p:spPr>
          <a:xfrm>
            <a:off x="3436533" y="8365340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E20829C-5C47-A7EF-DC67-0196FFD5967E}"/>
              </a:ext>
            </a:extLst>
          </p:cNvPr>
          <p:cNvSpPr/>
          <p:nvPr/>
        </p:nvSpPr>
        <p:spPr>
          <a:xfrm>
            <a:off x="3885755" y="8795667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상품관리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212C6D8-1247-E223-3F82-AA5096887C69}"/>
              </a:ext>
            </a:extLst>
          </p:cNvPr>
          <p:cNvSpPr/>
          <p:nvPr/>
        </p:nvSpPr>
        <p:spPr>
          <a:xfrm>
            <a:off x="3886903" y="9442018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상품검색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3CA9D91E-C735-E873-7859-61F426D96291}"/>
              </a:ext>
            </a:extLst>
          </p:cNvPr>
          <p:cNvCxnSpPr>
            <a:endCxn id="75" idx="1"/>
          </p:cNvCxnSpPr>
          <p:nvPr/>
        </p:nvCxnSpPr>
        <p:spPr>
          <a:xfrm rot="16200000" flipH="1">
            <a:off x="3449989" y="8575924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9E000EA-89FF-7AA8-B3E2-4E14EE5769F2}"/>
              </a:ext>
            </a:extLst>
          </p:cNvPr>
          <p:cNvCxnSpPr/>
          <p:nvPr/>
        </p:nvCxnSpPr>
        <p:spPr>
          <a:xfrm rot="16200000" flipH="1">
            <a:off x="3449989" y="9222276"/>
            <a:ext cx="646351" cy="2251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15E9FDFC-4C50-FE4C-3552-5C05143768A3}"/>
              </a:ext>
            </a:extLst>
          </p:cNvPr>
          <p:cNvCxnSpPr>
            <a:endCxn id="72" idx="1"/>
          </p:cNvCxnSpPr>
          <p:nvPr/>
        </p:nvCxnSpPr>
        <p:spPr>
          <a:xfrm rot="16200000" flipH="1">
            <a:off x="647968" y="6946076"/>
            <a:ext cx="2613915" cy="22461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8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753914" y="29979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930032" y="587822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1CBE73-5BAD-DDDD-B3A7-BD0B96ECA8D3}"/>
              </a:ext>
            </a:extLst>
          </p:cNvPr>
          <p:cNvSpPr/>
          <p:nvPr/>
        </p:nvSpPr>
        <p:spPr>
          <a:xfrm>
            <a:off x="249858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Beauty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DD489-68B1-224E-00A6-B84C1D342E37}"/>
              </a:ext>
            </a:extLst>
          </p:cNvPr>
          <p:cNvSpPr/>
          <p:nvPr/>
        </p:nvSpPr>
        <p:spPr>
          <a:xfrm>
            <a:off x="2067232" y="947862"/>
            <a:ext cx="1368152" cy="432048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8A1391-A479-8088-6B9F-4E28726EF914}"/>
              </a:ext>
            </a:extLst>
          </p:cNvPr>
          <p:cNvSpPr/>
          <p:nvPr/>
        </p:nvSpPr>
        <p:spPr>
          <a:xfrm>
            <a:off x="3884606" y="947862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공지사항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86359C-5DF8-C8F0-9497-0DC0695ECB23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1618010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9B1834D-09F7-FA0F-74EE-A785D622F3FA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435384" y="1163886"/>
            <a:ext cx="449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0F16E9-2089-5EA8-F034-95FC2F2512DA}"/>
              </a:ext>
            </a:extLst>
          </p:cNvPr>
          <p:cNvSpPr/>
          <p:nvPr/>
        </p:nvSpPr>
        <p:spPr>
          <a:xfrm>
            <a:off x="3902755" y="1556509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이벤트</a:t>
            </a: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9F1F3666-041F-ED87-E540-96B4D3B174D6}"/>
              </a:ext>
            </a:extLst>
          </p:cNvPr>
          <p:cNvCxnSpPr>
            <a:endCxn id="15" idx="1"/>
          </p:cNvCxnSpPr>
          <p:nvPr/>
        </p:nvCxnSpPr>
        <p:spPr>
          <a:xfrm rot="16200000" flipH="1">
            <a:off x="3472535" y="1342313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A74-F9DF-5027-7416-D6642D59F21A}"/>
              </a:ext>
            </a:extLst>
          </p:cNvPr>
          <p:cNvSpPr/>
          <p:nvPr/>
        </p:nvSpPr>
        <p:spPr>
          <a:xfrm>
            <a:off x="3912908" y="2165156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1:1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6EAD2023-9928-97F6-F3FF-A54257E8F54D}"/>
              </a:ext>
            </a:extLst>
          </p:cNvPr>
          <p:cNvCxnSpPr/>
          <p:nvPr/>
        </p:nvCxnSpPr>
        <p:spPr>
          <a:xfrm rot="16200000" flipH="1">
            <a:off x="3472536" y="1950961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EFD59F-AD55-87EC-C3DC-7F27AD02897D}"/>
              </a:ext>
            </a:extLst>
          </p:cNvPr>
          <p:cNvSpPr/>
          <p:nvPr/>
        </p:nvSpPr>
        <p:spPr>
          <a:xfrm>
            <a:off x="3912908" y="2773803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리뷰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3CF1748-C49A-8C12-373B-6F3A24D745CF}"/>
              </a:ext>
            </a:extLst>
          </p:cNvPr>
          <p:cNvCxnSpPr/>
          <p:nvPr/>
        </p:nvCxnSpPr>
        <p:spPr>
          <a:xfrm rot="16200000" flipH="1">
            <a:off x="3472536" y="2559608"/>
            <a:ext cx="608648" cy="25179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416422F-BDFF-4309-7471-7206BF4F13B5}"/>
              </a:ext>
            </a:extLst>
          </p:cNvPr>
          <p:cNvSpPr/>
          <p:nvPr/>
        </p:nvSpPr>
        <p:spPr>
          <a:xfrm>
            <a:off x="2067232" y="3540150"/>
            <a:ext cx="1368152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메인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37C6B34-2A0C-26C2-1D95-CB190338579E}"/>
              </a:ext>
            </a:extLst>
          </p:cNvPr>
          <p:cNvCxnSpPr>
            <a:endCxn id="10" idx="1"/>
          </p:cNvCxnSpPr>
          <p:nvPr/>
        </p:nvCxnSpPr>
        <p:spPr>
          <a:xfrm rot="16200000" flipH="1">
            <a:off x="658781" y="2347723"/>
            <a:ext cx="2592290" cy="22461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28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ERD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22" y="2099990"/>
            <a:ext cx="665908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45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20984"/>
              </p:ext>
            </p:extLst>
          </p:nvPr>
        </p:nvGraphicFramePr>
        <p:xfrm>
          <a:off x="794171" y="1739950"/>
          <a:ext cx="5968158" cy="4824534"/>
        </p:xfrm>
        <a:graphic>
          <a:graphicData uri="http://schemas.openxmlformats.org/drawingml/2006/table">
            <a:tbl>
              <a:tblPr/>
              <a:tblGrid>
                <a:gridCol w="498424">
                  <a:extLst>
                    <a:ext uri="{9D8B030D-6E8A-4147-A177-3AD203B41FA5}">
                      <a16:colId xmlns:a16="http://schemas.microsoft.com/office/drawing/2014/main" val="3398946397"/>
                    </a:ext>
                  </a:extLst>
                </a:gridCol>
                <a:gridCol w="1140748">
                  <a:extLst>
                    <a:ext uri="{9D8B030D-6E8A-4147-A177-3AD203B41FA5}">
                      <a16:colId xmlns:a16="http://schemas.microsoft.com/office/drawing/2014/main" val="3893163741"/>
                    </a:ext>
                  </a:extLst>
                </a:gridCol>
                <a:gridCol w="2096738">
                  <a:extLst>
                    <a:ext uri="{9D8B030D-6E8A-4147-A177-3AD203B41FA5}">
                      <a16:colId xmlns:a16="http://schemas.microsoft.com/office/drawing/2014/main" val="3127789149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419335663"/>
                    </a:ext>
                  </a:extLst>
                </a:gridCol>
              </a:tblGrid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18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1356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product_option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재고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07695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60730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cate2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메뉴 소분류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429445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장바구니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165392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82428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목록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의 세부 내역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29694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ordercomplete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구매 내역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158127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980166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reply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리뷰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806081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board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게시판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963234"/>
                  </a:ext>
                </a:extLst>
              </a:tr>
              <a:tr h="371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terms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 테이블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36000" marR="36000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206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62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094278C-955A-7385-388A-7DE1C20D1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58586"/>
              </p:ext>
            </p:extLst>
          </p:nvPr>
        </p:nvGraphicFramePr>
        <p:xfrm>
          <a:off x="692150" y="1667942"/>
          <a:ext cx="6172200" cy="32004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87888282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98029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122602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389871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4942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705653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6854693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member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5258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1483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78545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4417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880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회원등급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다이아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5964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133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phone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6699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41567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9945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15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9712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415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2820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2064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FDA2AB5-D0F0-9CD4-11B4-D08E638BD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27152"/>
              </p:ext>
            </p:extLst>
          </p:nvPr>
        </p:nvGraphicFramePr>
        <p:xfrm>
          <a:off x="690562" y="5349875"/>
          <a:ext cx="6172200" cy="1276722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437409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947310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8194479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00080781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6960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2522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9356309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843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954757"/>
                  </a:ext>
                </a:extLst>
              </a:tr>
              <a:tr h="20992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wishNo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938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1303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569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393844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DB85D30-A9EE-3EA6-D296-58DEE6562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432879"/>
              </p:ext>
            </p:extLst>
          </p:nvPr>
        </p:nvGraphicFramePr>
        <p:xfrm>
          <a:off x="690562" y="7088708"/>
          <a:ext cx="6172200" cy="1924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5972834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1749136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95329061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46965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50015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408822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1743876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3026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49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0305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5248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6642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0242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97851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7982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00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48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522BBD-D129-BD1F-5BD9-E57ECED44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435609"/>
              </p:ext>
            </p:extLst>
          </p:nvPr>
        </p:nvGraphicFramePr>
        <p:xfrm>
          <a:off x="692150" y="1667942"/>
          <a:ext cx="6172200" cy="704850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86515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91683189"/>
                    </a:ext>
                  </a:extLst>
                </a:gridCol>
                <a:gridCol w="1130835">
                  <a:extLst>
                    <a:ext uri="{9D8B030D-6E8A-4147-A177-3AD203B41FA5}">
                      <a16:colId xmlns:a16="http://schemas.microsoft.com/office/drawing/2014/main" val="2765858254"/>
                    </a:ext>
                  </a:extLst>
                </a:gridCol>
                <a:gridCol w="1612365">
                  <a:extLst>
                    <a:ext uri="{9D8B030D-6E8A-4147-A177-3AD203B41FA5}">
                      <a16:colId xmlns:a16="http://schemas.microsoft.com/office/drawing/2014/main" val="327701789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122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943521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22951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ordercomplete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312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2265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58382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71733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CHAR(20)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4412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총수량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553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03857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3155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ordDelivery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35642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706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65445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0222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213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849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8825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0504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89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orderEmail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받는사람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4241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recipHp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CHAR(13)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208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recipZip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303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7544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recipAddr2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331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message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2185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payment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결제수단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카드결제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계좌이체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무통장입금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휴대폰결제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카카오페이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네이버페이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8284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ordComplete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결제대기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4: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배송준비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배송완료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6: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수취확인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8454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039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97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98A8C8-2785-7BA0-74E1-C4C6FFDCC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42955"/>
              </p:ext>
            </p:extLst>
          </p:nvPr>
        </p:nvGraphicFramePr>
        <p:xfrm>
          <a:off x="692150" y="1595934"/>
          <a:ext cx="6172200" cy="69913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4027142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426388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02991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5934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0209275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3364485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75035753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917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7674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616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prodName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2529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9178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7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prodCate2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37898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81239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5078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402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87717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4600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판매량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3480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2979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score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15959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review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489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8242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53901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51140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thumb4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4499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thumb5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056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thumb6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9946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detail1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407356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316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detail3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상품상세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086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company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5549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혼용율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1696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origin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원산지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484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thick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두께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4921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flex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신축성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094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through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비침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13979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lining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안감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13979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제조일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705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58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4DDB52-FEFD-5011-F1C9-3AA12580B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804895"/>
              </p:ext>
            </p:extLst>
          </p:nvPr>
        </p:nvGraphicFramePr>
        <p:xfrm>
          <a:off x="692150" y="1519187"/>
          <a:ext cx="6172200" cy="14954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646217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199412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3736075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69045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79768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281557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054780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122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958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59616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색상기호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85153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984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79687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sold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997070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211DF-BA5B-7361-FBFC-D8B21FD71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20319"/>
              </p:ext>
            </p:extLst>
          </p:nvPr>
        </p:nvGraphicFramePr>
        <p:xfrm>
          <a:off x="692150" y="3324126"/>
          <a:ext cx="6172200" cy="32670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005115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761688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7360332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7004776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449614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355941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5143222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35518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77794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187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27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0936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상품평 남긴사람 이름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1960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175232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만족도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58182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47417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weight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구매자 몸무게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7134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색상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0098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구매한 제품 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554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thumb1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사진리뷰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837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2750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6D73A75-A1CA-A438-6885-DE15A677D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94747"/>
              </p:ext>
            </p:extLst>
          </p:nvPr>
        </p:nvGraphicFramePr>
        <p:xfrm>
          <a:off x="692150" y="6900715"/>
          <a:ext cx="6172200" cy="8477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85494169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9124004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144075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317696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697944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3755150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4036894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740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104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90224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3065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2BF0E5A-0D0A-F855-DB28-C8715B517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657410"/>
              </p:ext>
            </p:extLst>
          </p:nvPr>
        </p:nvGraphicFramePr>
        <p:xfrm>
          <a:off x="692150" y="8104238"/>
          <a:ext cx="6172200" cy="10572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47896274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7256814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2268704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759555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9571735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6494192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0477828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632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99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9175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c1Name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6896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c2Name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CHAR(10)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53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52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데이터 베이스 구현 및 설계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3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57970" y="1235894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B489FED-2760-7EF6-B4A4-1F6E05E12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894465"/>
              </p:ext>
            </p:extLst>
          </p:nvPr>
        </p:nvGraphicFramePr>
        <p:xfrm>
          <a:off x="692150" y="1497957"/>
          <a:ext cx="6172200" cy="23431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900597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48317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078918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674926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0766653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7858541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29881480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141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5166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AUTO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26779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VARCHAR(45)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Q&amp;A,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3025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5136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301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642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457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부모번호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47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글쓴이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29398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답변여부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275590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BF97A64-5BC7-A76D-BF5C-43DAFFACA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60155"/>
              </p:ext>
            </p:extLst>
          </p:nvPr>
        </p:nvGraphicFramePr>
        <p:xfrm>
          <a:off x="692150" y="4220179"/>
          <a:ext cx="6172200" cy="277177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79501834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936702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9147387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8117175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354923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27313834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186117398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88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01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4797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prodNo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2192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261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8537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36006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disPrice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3397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746489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166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2698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size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VARCHAR(255)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1377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rdate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5324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7E6FC7D-99A9-A86A-C07A-A19A57ACF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58932"/>
              </p:ext>
            </p:extLst>
          </p:nvPr>
        </p:nvGraphicFramePr>
        <p:xfrm>
          <a:off x="692150" y="7402326"/>
          <a:ext cx="6172200" cy="15430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0569154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0287401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700561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7001907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339446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4692627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88276108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테이블명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57098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논리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데이터형식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기본값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179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terms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3251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privacy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25256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location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위치정보약관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210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nonmember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비회원약관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59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31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82349F-1AF3-6501-14B0-8C566EB7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988489"/>
              </p:ext>
            </p:extLst>
          </p:nvPr>
        </p:nvGraphicFramePr>
        <p:xfrm>
          <a:off x="538250" y="1020356"/>
          <a:ext cx="6480000" cy="8639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704">
                  <a:extLst>
                    <a:ext uri="{9D8B030D-6E8A-4147-A177-3AD203B41FA5}">
                      <a16:colId xmlns:a16="http://schemas.microsoft.com/office/drawing/2014/main" val="1020630776"/>
                    </a:ext>
                  </a:extLst>
                </a:gridCol>
                <a:gridCol w="1265479">
                  <a:extLst>
                    <a:ext uri="{9D8B030D-6E8A-4147-A177-3AD203B41FA5}">
                      <a16:colId xmlns:a16="http://schemas.microsoft.com/office/drawing/2014/main" val="3797566914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1522987850"/>
                    </a:ext>
                  </a:extLst>
                </a:gridCol>
                <a:gridCol w="2400689">
                  <a:extLst>
                    <a:ext uri="{9D8B030D-6E8A-4147-A177-3AD203B41FA5}">
                      <a16:colId xmlns:a16="http://schemas.microsoft.com/office/drawing/2014/main" val="454969851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root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1depth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2depth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12954"/>
                  </a:ext>
                </a:extLst>
              </a:tr>
              <a:tr h="308571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Templates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admin.product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59431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72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search.html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상품검색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1305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community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event.html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이벤트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21228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notice.html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5308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qna.html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- 1:1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문의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40492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review.html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리뷰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4222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errorCart.html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에러 발생시 안내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2390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6267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findIdResult.html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아이디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90539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findPwResult.html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비밀번호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2444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login.html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로그인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2978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register.html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회원가입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6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myhome.html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4833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myorder.html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  <a:latin typeface="+mj-ea"/>
                          <a:ea typeface="+mj-ea"/>
                        </a:rPr>
                        <a:t>배송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478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potin.html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적립금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65742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profile.html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3073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track.html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8910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wishlist.html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위시리스트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2541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cart.html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09461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non-orderform.html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비회원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2108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0565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ordercomplete.html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  <a:latin typeface="+mj-ea"/>
                          <a:ea typeface="+mj-ea"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주문 완료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410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7903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+mj-ea"/>
                          <a:ea typeface="+mj-ea"/>
                        </a:rPr>
                        <a:t>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98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viewDetail.html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상품 정보 아래 </a:t>
                      </a:r>
                      <a:r>
                        <a:rPr lang="ko-KR" altLang="en-US" sz="1100" u="none" strike="noStrike" dirty="0" err="1">
                          <a:effectLst/>
                          <a:latin typeface="+mj-ea"/>
                          <a:ea typeface="+mj-ea"/>
                        </a:rPr>
                        <a:t>더보기</a:t>
                      </a:r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 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1695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j-ea"/>
                          <a:ea typeface="+mj-ea"/>
                        </a:rPr>
                        <a:t>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latin typeface="+mj-ea"/>
                          <a:ea typeface="+mj-ea"/>
                        </a:rPr>
                        <a:t>메인 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42175"/>
                  </a:ext>
                </a:extLst>
              </a:tr>
            </a:tbl>
          </a:graphicData>
        </a:graphic>
      </p:graphicFrame>
      <p:sp>
        <p:nvSpPr>
          <p:cNvPr id="3" name="object 8">
            <a:extLst>
              <a:ext uri="{FF2B5EF4-FFF2-40B4-BE49-F238E27FC236}">
                <a16:creationId xmlns:a16="http://schemas.microsoft.com/office/drawing/2014/main" id="{7E1E3869-65FC-B53C-D213-238886EC6CC5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984CF777-31B4-2C65-9A53-CB23C5DBA4E4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791711" y="1483360"/>
            <a:ext cx="12700" cy="7972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8316" y="1068831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11672" y="624566"/>
            <a:ext cx="212627" cy="446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5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408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4704" y="1129497"/>
            <a:ext cx="399323" cy="1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spc="68" dirty="0">
                <a:solidFill>
                  <a:srgbClr val="FFFFFF"/>
                </a:solidFill>
                <a:latin typeface="EFWDSD+NanumGothicBold"/>
                <a:cs typeface="EFWDSD+NanumGothicBold"/>
              </a:rPr>
              <a:t>목차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14704" y="1679242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000" b="1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22" name="object 3"/>
          <p:cNvSpPr/>
          <p:nvPr/>
        </p:nvSpPr>
        <p:spPr>
          <a:xfrm>
            <a:off x="3970654" y="1075357"/>
            <a:ext cx="2787726" cy="2943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CB2A-9C3F-5C01-FBB1-3420159B04B7}"/>
              </a:ext>
            </a:extLst>
          </p:cNvPr>
          <p:cNvSpPr txBox="1"/>
          <p:nvPr/>
        </p:nvSpPr>
        <p:spPr>
          <a:xfrm>
            <a:off x="914704" y="1958655"/>
            <a:ext cx="24400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프로젝트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spc="37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.....................................3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0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효과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주요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기능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7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서비스</a:t>
            </a:r>
            <a:r>
              <a:rPr lang="ko-KR" altLang="en-US" sz="1000" spc="211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채널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..........................................3</a:t>
            </a:r>
          </a:p>
          <a:p>
            <a:pPr marL="0" marR="0">
              <a:lnSpc>
                <a:spcPts val="1145"/>
              </a:lnSpc>
              <a:spcBef>
                <a:spcPts val="582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</a:t>
            </a:r>
            <a:r>
              <a:rPr lang="ko-KR" altLang="en-US" sz="10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방식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..............................................3</a:t>
            </a: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9B2F2BF-05D0-AE8C-7740-80A0E43AD7B9}"/>
              </a:ext>
            </a:extLst>
          </p:cNvPr>
          <p:cNvSpPr txBox="1"/>
          <p:nvPr/>
        </p:nvSpPr>
        <p:spPr>
          <a:xfrm>
            <a:off x="914704" y="3707965"/>
            <a:ext cx="1135353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팀 구성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FBE662-593D-91A6-D077-4340E8C61575}"/>
              </a:ext>
            </a:extLst>
          </p:cNvPr>
          <p:cNvSpPr txBox="1"/>
          <p:nvPr/>
        </p:nvSpPr>
        <p:spPr>
          <a:xfrm>
            <a:off x="945023" y="3987378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조직도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................................................4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 구성원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...............................................4</a:t>
            </a:r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AD07A154-EBD6-B52E-3826-E8928E4F94FD}"/>
              </a:ext>
            </a:extLst>
          </p:cNvPr>
          <p:cNvSpPr txBox="1"/>
          <p:nvPr/>
        </p:nvSpPr>
        <p:spPr>
          <a:xfrm>
            <a:off x="914704" y="4868919"/>
            <a:ext cx="16733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F0BB2-DA48-BEFF-8500-F56E50D3A7BE}"/>
              </a:ext>
            </a:extLst>
          </p:cNvPr>
          <p:cNvSpPr txBox="1"/>
          <p:nvPr/>
        </p:nvSpPr>
        <p:spPr>
          <a:xfrm>
            <a:off x="914704" y="5151066"/>
            <a:ext cx="2440006" cy="88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개발 환경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................................................5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분석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요구사항 정의서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...................................6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 ..........................................................8</a:t>
            </a:r>
          </a:p>
        </p:txBody>
      </p:sp>
      <p:sp>
        <p:nvSpPr>
          <p:cNvPr id="29" name="object 10">
            <a:extLst>
              <a:ext uri="{FF2B5EF4-FFF2-40B4-BE49-F238E27FC236}">
                <a16:creationId xmlns:a16="http://schemas.microsoft.com/office/drawing/2014/main" id="{902F5CCB-269C-9D8A-45A6-913A32BF8B68}"/>
              </a:ext>
            </a:extLst>
          </p:cNvPr>
          <p:cNvSpPr txBox="1"/>
          <p:nvPr/>
        </p:nvSpPr>
        <p:spPr>
          <a:xfrm>
            <a:off x="914704" y="6473555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4-1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데이터 베이스 구현 및 설계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5C4A1B-0FAC-A9A9-9D77-A0E7CCCCE7D3}"/>
              </a:ext>
            </a:extLst>
          </p:cNvPr>
          <p:cNvSpPr txBox="1"/>
          <p:nvPr/>
        </p:nvSpPr>
        <p:spPr>
          <a:xfrm>
            <a:off x="914704" y="6753839"/>
            <a:ext cx="2440006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정보구조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(IA)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.......................................10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ERD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........................................................12</a:t>
            </a:r>
          </a:p>
          <a:p>
            <a:pPr>
              <a:lnSpc>
                <a:spcPts val="1145"/>
              </a:lnSpc>
              <a:spcBef>
                <a:spcPts val="620"/>
              </a:spcBef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테이블 명세서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.....................................13</a:t>
            </a:r>
          </a:p>
        </p:txBody>
      </p:sp>
      <p:sp>
        <p:nvSpPr>
          <p:cNvPr id="31" name="object 10">
            <a:extLst>
              <a:ext uri="{FF2B5EF4-FFF2-40B4-BE49-F238E27FC236}">
                <a16:creationId xmlns:a16="http://schemas.microsoft.com/office/drawing/2014/main" id="{411FB12C-1F96-D50E-5EA3-B9002997D1AE}"/>
              </a:ext>
            </a:extLst>
          </p:cNvPr>
          <p:cNvSpPr txBox="1"/>
          <p:nvPr/>
        </p:nvSpPr>
        <p:spPr>
          <a:xfrm>
            <a:off x="914704" y="7860630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구조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55525A-64E5-0F1B-B2F6-36C91834C9A0}"/>
              </a:ext>
            </a:extLst>
          </p:cNvPr>
          <p:cNvSpPr txBox="1"/>
          <p:nvPr/>
        </p:nvSpPr>
        <p:spPr>
          <a:xfrm>
            <a:off x="945023" y="8176704"/>
            <a:ext cx="2440006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템플릿 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.........................................19</a:t>
            </a:r>
          </a:p>
          <a:p>
            <a:pPr marL="0" marR="0">
              <a:lnSpc>
                <a:spcPts val="1145"/>
              </a:lnSpc>
              <a:spcBef>
                <a:spcPts val="62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0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API </a:t>
            </a:r>
            <a:r>
              <a:rPr lang="ko-KR" altLang="en-US" sz="10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구조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.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...............................................20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78EFBDB-4A7B-0E67-54D4-839267C5D8E0}"/>
              </a:ext>
            </a:extLst>
          </p:cNvPr>
          <p:cNvSpPr txBox="1"/>
          <p:nvPr/>
        </p:nvSpPr>
        <p:spPr>
          <a:xfrm>
            <a:off x="4052776" y="1679242"/>
            <a:ext cx="198675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</a:t>
            </a:r>
            <a:r>
              <a:rPr sz="10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.</a:t>
            </a:r>
            <a:r>
              <a:rPr lang="ko-KR" altLang="en-US" sz="1000" b="1" spc="19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주요기능</a:t>
            </a:r>
            <a:endParaRPr sz="10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F5598E-59F1-8D15-D56F-CAC678170060}"/>
              </a:ext>
            </a:extLst>
          </p:cNvPr>
          <p:cNvSpPr txBox="1"/>
          <p:nvPr/>
        </p:nvSpPr>
        <p:spPr>
          <a:xfrm>
            <a:off x="4052776" y="1958655"/>
            <a:ext cx="2440006" cy="23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</a:t>
            </a:r>
            <a:r>
              <a:rPr lang="ko-KR" altLang="en-US" sz="1000" spc="191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구현 화면</a:t>
            </a:r>
            <a:r>
              <a:rPr lang="en-US" altLang="ko-KR" sz="10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.........................................22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18487"/>
              </p:ext>
            </p:extLst>
          </p:nvPr>
        </p:nvGraphicFramePr>
        <p:xfrm>
          <a:off x="538250" y="1020124"/>
          <a:ext cx="6480000" cy="86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054">
                  <a:extLst>
                    <a:ext uri="{9D8B030D-6E8A-4147-A177-3AD203B41FA5}">
                      <a16:colId xmlns:a16="http://schemas.microsoft.com/office/drawing/2014/main" val="426724285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651308815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100743323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2043221826"/>
                    </a:ext>
                  </a:extLst>
                </a:gridCol>
              </a:tblGrid>
              <a:tr h="26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URI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83423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45018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83823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setCookie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비회원 쿠키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605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멤버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5340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/Beauty/member/register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4567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/Beauty/member/login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29679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4544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=2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382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findIdResult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4712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findPwResult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비밀번호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2879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172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 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7590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주문내역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5487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myorderSearchDate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기간별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822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countOrderList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주문내역 개수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595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/track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배송조회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9653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/point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적립금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9111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wishlist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3871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/Beauty/myshop/deleteAllWish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전체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9674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deleteSelectedWish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선택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94288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/profile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5145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checkPW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내 정보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606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savePassword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비밀번호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96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updateMember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내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1936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+mj-ea"/>
                          <a:ea typeface="+mj-ea"/>
                        </a:rPr>
                        <a:t>/Beauty/myshop/deleteMember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31158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741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상품 목록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48646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/Beauty/shop/view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+mj-ea"/>
                          <a:ea typeface="+mj-ea"/>
                        </a:rPr>
                        <a:t>상품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5286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위시리스트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15350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장바구니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4510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  <a:latin typeface="+mj-ea"/>
                          <a:ea typeface="+mj-ea"/>
                        </a:rPr>
                        <a:t>addOrder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+mj-ea"/>
                          <a:ea typeface="+mj-ea"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+mj-ea"/>
                          <a:ea typeface="+mj-ea"/>
                        </a:rPr>
                        <a:t>주문하기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11547"/>
                  </a:ext>
                </a:extLst>
              </a:tr>
            </a:tbl>
          </a:graphicData>
        </a:graphic>
      </p:graphicFrame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105898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8">
            <a:extLst>
              <a:ext uri="{FF2B5EF4-FFF2-40B4-BE49-F238E27FC236}">
                <a16:creationId xmlns:a16="http://schemas.microsoft.com/office/drawing/2014/main" id="{C54854E4-1D81-4548-A515-79A6E8547309}"/>
              </a:ext>
            </a:extLst>
          </p:cNvPr>
          <p:cNvSpPr txBox="1"/>
          <p:nvPr/>
        </p:nvSpPr>
        <p:spPr>
          <a:xfrm>
            <a:off x="681906" y="515814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프로젝트 구조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D6D9DF62-DE9B-D25B-E4C3-CEF5564F1559}"/>
              </a:ext>
            </a:extLst>
          </p:cNvPr>
          <p:cNvSpPr txBox="1"/>
          <p:nvPr/>
        </p:nvSpPr>
        <p:spPr>
          <a:xfrm>
            <a:off x="848646" y="767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2) API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 목록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904F98C-BC3F-44DB-AD31-384A842B4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99016"/>
              </p:ext>
            </p:extLst>
          </p:nvPr>
        </p:nvGraphicFramePr>
        <p:xfrm>
          <a:off x="538250" y="1020350"/>
          <a:ext cx="6480000" cy="8687552"/>
        </p:xfrm>
        <a:graphic>
          <a:graphicData uri="http://schemas.openxmlformats.org/drawingml/2006/table">
            <a:tbl>
              <a:tblPr/>
              <a:tblGrid>
                <a:gridCol w="906053">
                  <a:extLst>
                    <a:ext uri="{9D8B030D-6E8A-4147-A177-3AD203B41FA5}">
                      <a16:colId xmlns:a16="http://schemas.microsoft.com/office/drawing/2014/main" val="1811505414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1953578482"/>
                    </a:ext>
                  </a:extLst>
                </a:gridCol>
                <a:gridCol w="825770">
                  <a:extLst>
                    <a:ext uri="{9D8B030D-6E8A-4147-A177-3AD203B41FA5}">
                      <a16:colId xmlns:a16="http://schemas.microsoft.com/office/drawing/2014/main" val="3944016176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91906876"/>
                    </a:ext>
                  </a:extLst>
                </a:gridCol>
              </a:tblGrid>
              <a:tr h="2875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URI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6908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95225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화면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5899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deleteAllCart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전체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35264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테이블 선택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57134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deleteSelectedCartPOST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428056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addWishFromCart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위시리스트 추가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082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cartIncrease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증가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8373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/Beauty/order/cartDecrease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감소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1624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/Beauty/order/openOption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색상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6778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/Beauty/order/selectOption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 사이즈 조회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7510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/Beauty/order/saveOption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옵션변경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5879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화면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25949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/Beauty/order/orderform/type1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325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/Beauty/order/orderform/type2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918276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/Beauty/order/ordercomplete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완료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12486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어드민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20386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상품목록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2933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 카테고리별 분류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35593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/Beauty/admin/product/listCount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상품목록의 상품개수 세기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804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상품등록 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32969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/Beauty/admin/product/register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추가옵션 등록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5075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삭제버튼을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5886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/Beauty/admin/product/list/delete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체크박스를 이용한 상품삭제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002413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/Beauty/admin/product/search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관리자페이지 상품검색화면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4929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72000" marT="0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3210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702911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/Beauty/board/notice_view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60998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4808967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qna_view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1:1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057330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목록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736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/Beauty/board/event_view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보기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0941142"/>
                  </a:ext>
                </a:extLst>
              </a:tr>
              <a:tr h="26250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/Beauty/board/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re_popup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GET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팝업</a:t>
                      </a:r>
                    </a:p>
                  </a:txBody>
                  <a:tcPr marL="72000" marR="72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460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038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49" y="1955974"/>
            <a:ext cx="6429002" cy="7704377"/>
          </a:xfrm>
          <a:prstGeom prst="rect">
            <a:avLst/>
          </a:prstGeom>
        </p:spPr>
      </p:pic>
      <p:sp>
        <p:nvSpPr>
          <p:cNvPr id="5" name="object 8">
            <a:extLst>
              <a:ext uri="{FF2B5EF4-FFF2-40B4-BE49-F238E27FC236}">
                <a16:creationId xmlns:a16="http://schemas.microsoft.com/office/drawing/2014/main" id="{3C9EE50B-E241-EE48-876A-703796D71771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29812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6" y="1930573"/>
            <a:ext cx="6399954" cy="7704378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8746760-29EC-F644-5C4D-833651A1DB30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87050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8562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등급별 혜택 알림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0" y="1942323"/>
            <a:ext cx="6441900" cy="771525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B2F90C62-E19D-98A4-354D-10E74A28E77C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57074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7922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2" y="1955974"/>
            <a:ext cx="6082432" cy="7688899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46B9D990-0630-C5FD-8BB1-FBF2B46E45B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16323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668304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10" y="1955974"/>
            <a:ext cx="6449140" cy="762554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FF68B72-0D4D-3F53-FAE9-DC783BC0E79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816026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584229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/track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배송조회 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연결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7" y="2460030"/>
            <a:ext cx="3239999" cy="5130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138" y="2460030"/>
            <a:ext cx="3216421" cy="5130671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94C05F6D-4918-9A49-7E43-D21D1F7EAC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187897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7399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적립금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/point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적립내역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확인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7" y="2224353"/>
            <a:ext cx="6399226" cy="7344816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64BD887-8474-9E84-0615-5B83B48547E7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490694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75947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wishlist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 목록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마우스오버시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삭제 버튼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삭제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16" y="2244006"/>
            <a:ext cx="6410485" cy="728393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CB82C9E-C69C-FFF1-BE1A-B08779F27D1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54683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">
            <a:extLst>
              <a:ext uri="{FF2B5EF4-FFF2-40B4-BE49-F238E27FC236}">
                <a16:creationId xmlns:a16="http://schemas.microsoft.com/office/drawing/2014/main" id="{1AA3B533-F1CE-FD68-7608-EE6628DA334B}"/>
              </a:ext>
            </a:extLst>
          </p:cNvPr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9875001-D65A-2F9E-3D04-4B79DF7BE4EC}"/>
              </a:ext>
            </a:extLst>
          </p:cNvPr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F040B3C9-EDB9-A7D6-71AD-4A076E19894F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08344" y="1201821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프로젝트 요약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402B42F-5137-8CF7-5208-943BCCC0C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21854"/>
              </p:ext>
            </p:extLst>
          </p:nvPr>
        </p:nvGraphicFramePr>
        <p:xfrm>
          <a:off x="1081852" y="1469284"/>
          <a:ext cx="5037668" cy="118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60">
                  <a:extLst>
                    <a:ext uri="{9D8B030D-6E8A-4147-A177-3AD203B41FA5}">
                      <a16:colId xmlns:a16="http://schemas.microsoft.com/office/drawing/2014/main" val="1819623207"/>
                    </a:ext>
                  </a:extLst>
                </a:gridCol>
                <a:gridCol w="3680808">
                  <a:extLst>
                    <a:ext uri="{9D8B030D-6E8A-4147-A177-3AD203B41FA5}">
                      <a16:colId xmlns:a16="http://schemas.microsoft.com/office/drawing/2014/main" val="2185936644"/>
                    </a:ext>
                  </a:extLst>
                </a:gridCol>
              </a:tblGrid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전자 상거래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19660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Beauty(2~30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대 여성 쇼핑몰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70578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배포주소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i="0" u="sng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http://43.201.83.163:8181/Beauty/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24137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2023-02-28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~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2023-03-27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820231"/>
                  </a:ext>
                </a:extLst>
              </a:tr>
            </a:tbl>
          </a:graphicData>
        </a:graphic>
      </p:graphicFrame>
      <p:sp>
        <p:nvSpPr>
          <p:cNvPr id="58" name="object 14">
            <a:extLst>
              <a:ext uri="{FF2B5EF4-FFF2-40B4-BE49-F238E27FC236}">
                <a16:creationId xmlns:a16="http://schemas.microsoft.com/office/drawing/2014/main" id="{35DA52F3-48F0-B480-0E2D-FA6D0B129E50}"/>
              </a:ext>
            </a:extLst>
          </p:cNvPr>
          <p:cNvSpPr txBox="1"/>
          <p:nvPr/>
        </p:nvSpPr>
        <p:spPr>
          <a:xfrm>
            <a:off x="1208344" y="2858409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1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1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233B5-AE29-4C77-54D4-42DFB59A9207}"/>
              </a:ext>
            </a:extLst>
          </p:cNvPr>
          <p:cNvSpPr txBox="1"/>
          <p:nvPr/>
        </p:nvSpPr>
        <p:spPr>
          <a:xfrm>
            <a:off x="1291186" y="3024190"/>
            <a:ext cx="452559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기존 전자 상거래 플랫폼이 가지고 있는 불편한 접근성과 복잡성을 개선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2~30</a:t>
            </a:r>
            <a:r>
              <a:rPr lang="ko-KR" altLang="en-US" sz="1000" dirty="0">
                <a:latin typeface="+mj-ea"/>
                <a:ea typeface="+mj-ea"/>
              </a:rPr>
              <a:t>대 여성을 노린 화려하고 사용자 친화적인 쇼핑몰 개발에 방점을 둠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보다 편리한 온라인 쇼핑 환경에 기여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6CD4579-43DF-DFCC-7EB7-8E05C4966E53}"/>
              </a:ext>
            </a:extLst>
          </p:cNvPr>
          <p:cNvSpPr txBox="1"/>
          <p:nvPr/>
        </p:nvSpPr>
        <p:spPr>
          <a:xfrm>
            <a:off x="1208344" y="4067957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기대효과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F3EDC-4774-EA9E-234C-065A8361DE4C}"/>
              </a:ext>
            </a:extLst>
          </p:cNvPr>
          <p:cNvSpPr txBox="1"/>
          <p:nvPr/>
        </p:nvSpPr>
        <p:spPr>
          <a:xfrm>
            <a:off x="1291186" y="4233738"/>
            <a:ext cx="43075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판매자의 소득 증대 및 수익 창출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소비자의 빠르고 편리한 상품구매 접근성 확보와 합리적인 상품 구매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0C0DFE8D-847A-9D4D-29D1-7ABD10423DE5}"/>
              </a:ext>
            </a:extLst>
          </p:cNvPr>
          <p:cNvSpPr txBox="1"/>
          <p:nvPr/>
        </p:nvSpPr>
        <p:spPr>
          <a:xfrm>
            <a:off x="1208344" y="4929064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주요기능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E49B-075E-6F14-48C2-E03143EB47EC}"/>
              </a:ext>
            </a:extLst>
          </p:cNvPr>
          <p:cNvSpPr txBox="1"/>
          <p:nvPr/>
        </p:nvSpPr>
        <p:spPr>
          <a:xfrm>
            <a:off x="1291186" y="5094845"/>
            <a:ext cx="287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회원가입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로그인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아이디 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비밀번호 찾기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장바구니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상품목록 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 상품보기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주문하기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상품등록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상품관리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주문내역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적립내역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위시리스트</a:t>
            </a:r>
            <a:r>
              <a:rPr lang="en-US" altLang="ko-KR" sz="1000" dirty="0">
                <a:latin typeface="+mj-ea"/>
                <a:ea typeface="+mj-ea"/>
              </a:rPr>
              <a:t> / </a:t>
            </a:r>
            <a:r>
              <a:rPr lang="ko-KR" altLang="en-US" sz="1000" dirty="0">
                <a:latin typeface="+mj-ea"/>
                <a:ea typeface="+mj-ea"/>
              </a:rPr>
              <a:t>내 정보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공지사항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이벤트 </a:t>
            </a:r>
            <a:r>
              <a:rPr lang="en-US" altLang="ko-KR" sz="1000" dirty="0">
                <a:latin typeface="+mj-ea"/>
                <a:ea typeface="+mj-ea"/>
              </a:rPr>
              <a:t>/ 1:1</a:t>
            </a:r>
            <a:r>
              <a:rPr lang="ko-KR" altLang="en-US" sz="1000" dirty="0">
                <a:latin typeface="+mj-ea"/>
                <a:ea typeface="+mj-ea"/>
              </a:rPr>
              <a:t>문의 </a:t>
            </a:r>
            <a:r>
              <a:rPr lang="en-US" altLang="ko-KR" sz="1000" dirty="0">
                <a:latin typeface="+mj-ea"/>
                <a:ea typeface="+mj-ea"/>
              </a:rPr>
              <a:t>/ </a:t>
            </a:r>
            <a:r>
              <a:rPr lang="ko-KR" altLang="en-US" sz="1000" dirty="0">
                <a:latin typeface="+mj-ea"/>
                <a:ea typeface="+mj-ea"/>
              </a:rPr>
              <a:t>리뷰작성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CF812461-66B4-B927-F69D-D99B5DCF12A2}"/>
              </a:ext>
            </a:extLst>
          </p:cNvPr>
          <p:cNvSpPr txBox="1"/>
          <p:nvPr/>
        </p:nvSpPr>
        <p:spPr>
          <a:xfrm>
            <a:off x="1208344" y="6457286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서비스 채널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5ECCC0-04EA-A032-9683-BC823AD86B52}"/>
              </a:ext>
            </a:extLst>
          </p:cNvPr>
          <p:cNvSpPr txBox="1"/>
          <p:nvPr/>
        </p:nvSpPr>
        <p:spPr>
          <a:xfrm>
            <a:off x="1291186" y="6623067"/>
            <a:ext cx="2335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>
                <a:latin typeface="+mj-ea"/>
                <a:ea typeface="+mj-ea"/>
              </a:rPr>
              <a:t>PC / </a:t>
            </a:r>
            <a:r>
              <a:rPr lang="ko-KR" altLang="en-US" sz="1000" dirty="0">
                <a:latin typeface="+mj-ea"/>
                <a:ea typeface="+mj-ea"/>
              </a:rPr>
              <a:t>모바일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웹 </a:t>
            </a:r>
            <a:r>
              <a:rPr lang="en-US" altLang="ko-KR" sz="1000" dirty="0">
                <a:latin typeface="+mj-ea"/>
                <a:ea typeface="+mj-ea"/>
              </a:rPr>
              <a:t>(</a:t>
            </a:r>
            <a:r>
              <a:rPr lang="ko-KR" altLang="en-US" sz="1000" dirty="0">
                <a:latin typeface="+mj-ea"/>
                <a:ea typeface="+mj-ea"/>
              </a:rPr>
              <a:t>반응형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모바일 앱</a:t>
            </a:r>
            <a:r>
              <a:rPr lang="en-US" altLang="ko-KR" sz="1000" dirty="0">
                <a:latin typeface="+mj-ea"/>
                <a:ea typeface="+mj-ea"/>
              </a:rPr>
              <a:t>(Android, iOS) </a:t>
            </a:r>
            <a:r>
              <a:rPr lang="ko-KR" altLang="en-US" sz="1000" dirty="0">
                <a:latin typeface="+mj-ea"/>
                <a:ea typeface="+mj-ea"/>
              </a:rPr>
              <a:t>개발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예정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E134B34F-E8D8-85E7-9900-B4B1312F11DC}"/>
              </a:ext>
            </a:extLst>
          </p:cNvPr>
          <p:cNvSpPr txBox="1"/>
          <p:nvPr/>
        </p:nvSpPr>
        <p:spPr>
          <a:xfrm>
            <a:off x="1208344" y="7226011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개발방식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1954A2-AFC2-E9DD-D4B2-F622E6292BFE}"/>
              </a:ext>
            </a:extLst>
          </p:cNvPr>
          <p:cNvSpPr txBox="1"/>
          <p:nvPr/>
        </p:nvSpPr>
        <p:spPr>
          <a:xfrm>
            <a:off x="1291186" y="7391792"/>
            <a:ext cx="43460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사용자의 요구사항이 빈번하게 변경됨에 따라 </a:t>
            </a:r>
            <a:r>
              <a:rPr lang="en-US" altLang="ko-KR" sz="1000" dirty="0">
                <a:latin typeface="+mj-ea"/>
                <a:ea typeface="+mj-ea"/>
              </a:rPr>
              <a:t>Agile </a:t>
            </a:r>
            <a:r>
              <a:rPr lang="ko-KR" altLang="en-US" sz="1000" dirty="0">
                <a:latin typeface="+mj-ea"/>
                <a:ea typeface="+mj-ea"/>
              </a:rPr>
              <a:t>개발 방법론 채택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60224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47866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/profile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기능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77" y="1955974"/>
            <a:ext cx="6304346" cy="302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7" y="5700390"/>
            <a:ext cx="6247581" cy="3838875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BABF1042-158C-DB82-E4CE-78E53EF9045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5486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15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우편번호 검색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4ABC223-2358-83CB-FC7C-7704A7A6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" y="1928678"/>
            <a:ext cx="6428339" cy="7704376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99EEF486-DC41-446D-5052-C8A39C0D7142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7169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543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/Beauty/member/login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입력삭제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보이기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주문조회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 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B2FA64-4B77-EFF1-04B2-0149D3B9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8" y="1914666"/>
            <a:ext cx="5618695" cy="3961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0D3E9-6831-5F85-2F35-16C43994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963" y="5856932"/>
            <a:ext cx="2995183" cy="1630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203BF6-E026-AACB-998F-05555DFDD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24" y="7769068"/>
            <a:ext cx="3270128" cy="1809471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58A43EE0-193D-6B6C-0659-48ACA5826F0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33294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898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 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/Beauty/member/find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20ACCB-1B20-CF00-AD7A-E4C525AB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1955973"/>
            <a:ext cx="6048672" cy="4659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A93A1-158F-4BEB-32CB-0D33B4854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54" y="6692112"/>
            <a:ext cx="4881736" cy="283240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F0AE19D8-9EDA-E521-FB80-FCEC55602A9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687021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90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682A05-826D-5C34-DD65-F6B3850F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82" y="1955974"/>
            <a:ext cx="6114135" cy="735070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A8D3ED3D-9BEE-8A6A-7A38-2BC051FEF41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494839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F32CF7-74C5-1FB1-BD26-1F3DA3F0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06" y="2027982"/>
            <a:ext cx="6192688" cy="7473132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8BE6C2E7-94D4-C651-3149-2B37DCA17EC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01954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45283"/>
              </p:ext>
            </p:extLst>
          </p:nvPr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EB557CC-61B0-D251-C6AC-71D401B6D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27981"/>
            <a:ext cx="6336344" cy="686211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CEC2BEB3-2EAA-3E82-26CF-E3A565887233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139182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688463A-2FCC-2132-3D40-0D7BFC9A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6" y="2171998"/>
            <a:ext cx="6441168" cy="7110483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B777C0-995A-4F40-C60C-974FFDB1BC54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1379790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382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orderform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구분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주문자 정보와 동일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7820A75-6F65-06DB-920B-B8684E73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8" y="2171998"/>
            <a:ext cx="6322999" cy="6870724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6974A30F-D292-F082-C3AD-1C1E52DF9029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82433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041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주문완료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ordercomplete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정보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48F293A-E24D-8831-8ECD-5202CF714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0" y="2053507"/>
            <a:ext cx="6350948" cy="6755170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0F003D46-85D2-38D7-9832-7D1B588C2B15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234870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693194" y="3123415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03731" y="2532184"/>
              <a:ext cx="794720" cy="166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b="1" dirty="0">
                  <a:solidFill>
                    <a:srgbClr val="FFFFFF"/>
                  </a:solidFill>
                  <a:latin typeface="+mj-ea"/>
                  <a:ea typeface="+mj-ea"/>
                  <a:cs typeface="MTTESP+NanumGothicBold"/>
                </a:rPr>
                <a:t>책임 개발자</a:t>
              </a:r>
              <a:endParaRPr sz="1100" b="1" dirty="0">
                <a:solidFill>
                  <a:srgbClr val="FFFFFF"/>
                </a:solidFill>
                <a:latin typeface="+mj-ea"/>
                <a:ea typeface="+mj-ea"/>
                <a:cs typeface="MTTESP+NanumGothicBold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965152" y="3592662"/>
              <a:ext cx="807750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 err="1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  <a:endParaRPr sz="1000" b="1" dirty="0">
                <a:solidFill>
                  <a:srgbClr val="FFFFFF"/>
                </a:solidFill>
                <a:latin typeface="+mj-ea"/>
                <a:ea typeface="+mj-ea"/>
                <a:cs typeface="EFWDSD+NanumGothicBold"/>
              </a:endParaRPr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팀 구성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1008174-1C30-DA25-BCA0-54B5953CBB91}"/>
              </a:ext>
            </a:extLst>
          </p:cNvPr>
          <p:cNvSpPr txBox="1"/>
          <p:nvPr/>
        </p:nvSpPr>
        <p:spPr>
          <a:xfrm>
            <a:off x="1260762" y="1404330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조직도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397182" y="1627343"/>
            <a:ext cx="516679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전통적인 개발과 운영을 위한 </a:t>
            </a:r>
            <a:r>
              <a:rPr lang="en-US" altLang="ko-KR" sz="1000" dirty="0">
                <a:latin typeface="+mj-ea"/>
                <a:ea typeface="+mj-ea"/>
              </a:rPr>
              <a:t>DevOps </a:t>
            </a:r>
            <a:r>
              <a:rPr lang="ko-KR" altLang="en-US" sz="1000" dirty="0">
                <a:latin typeface="+mj-ea"/>
                <a:ea typeface="+mj-ea"/>
              </a:rPr>
              <a:t>를 위해 중앙 </a:t>
            </a:r>
            <a:r>
              <a:rPr lang="ko-KR" altLang="en-US" sz="1000" dirty="0" err="1">
                <a:latin typeface="+mj-ea"/>
                <a:ea typeface="+mj-ea"/>
              </a:rPr>
              <a:t>집중식</a:t>
            </a:r>
            <a:r>
              <a:rPr lang="ko-KR" altLang="en-US" sz="1000" dirty="0">
                <a:latin typeface="+mj-ea"/>
                <a:ea typeface="+mj-ea"/>
              </a:rPr>
              <a:t> 팀 구성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팀원 전원이 참여하여 프로젝트 기획 및 계획 수립</a:t>
            </a:r>
            <a:endParaRPr lang="en-US" altLang="ko-KR" sz="1000" dirty="0"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소규모 프로젝트 개발에 적합한 의사결정이 빠른 조직 구조로 신입 개발자가 빠르게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  </a:t>
            </a:r>
            <a:r>
              <a:rPr lang="ko-KR" altLang="en-US" sz="1000" dirty="0">
                <a:latin typeface="+mj-ea"/>
                <a:ea typeface="+mj-ea"/>
              </a:rPr>
              <a:t>실무를 경험하기에 적합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0534FFC-3556-113C-13FA-5F4133F5C2A4}"/>
              </a:ext>
            </a:extLst>
          </p:cNvPr>
          <p:cNvSpPr txBox="1"/>
          <p:nvPr/>
        </p:nvSpPr>
        <p:spPr>
          <a:xfrm>
            <a:off x="1170281" y="56724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구성원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CD054C1-7164-57C2-D656-54C8091F2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00184"/>
              </p:ext>
            </p:extLst>
          </p:nvPr>
        </p:nvGraphicFramePr>
        <p:xfrm>
          <a:off x="1197729" y="6033286"/>
          <a:ext cx="5405403" cy="279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329">
                  <a:extLst>
                    <a:ext uri="{9D8B030D-6E8A-4147-A177-3AD203B41FA5}">
                      <a16:colId xmlns:a16="http://schemas.microsoft.com/office/drawing/2014/main" val="17931174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42455076"/>
                    </a:ext>
                  </a:extLst>
                </a:gridCol>
                <a:gridCol w="3175946">
                  <a:extLst>
                    <a:ext uri="{9D8B030D-6E8A-4147-A177-3AD203B41FA5}">
                      <a16:colId xmlns:a16="http://schemas.microsoft.com/office/drawing/2014/main" val="1448409265"/>
                    </a:ext>
                  </a:extLst>
                </a:gridCol>
              </a:tblGrid>
              <a:tr h="28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업무내용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1708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박진휘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책임 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업무 분담 및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(Main, Order)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37440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강중현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(Member)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8672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윤사랑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(Admin)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22753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(Product, CS)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5649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김동근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Myshop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Cart)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89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검색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41342"/>
            <a:ext cx="6480000" cy="7719009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432ABD59-39CB-9831-376B-A2E9780275E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ED939061-DE92-465F-DD83-BA3FF0ED683A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904213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68793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상품검색결과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/Beauty/admin/product/search</a:t>
                      </a:r>
                      <a:endParaRPr lang="ko-KR" sz="105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상품검색결과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  <p:sp>
        <p:nvSpPr>
          <p:cNvPr id="3" name="object 8">
            <a:extLst>
              <a:ext uri="{FF2B5EF4-FFF2-40B4-BE49-F238E27FC236}">
                <a16:creationId xmlns:a16="http://schemas.microsoft.com/office/drawing/2014/main" id="{FF03902E-A38F-CDAB-06F7-C51B339DA84E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333653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상품등록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상품등록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테이블에 들어갈 추가정보 등록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3"/>
            <a:ext cx="6480000" cy="7704377"/>
          </a:xfrm>
          <a:prstGeom prst="rect">
            <a:avLst/>
          </a:prstGeom>
        </p:spPr>
      </p:pic>
      <p:sp>
        <p:nvSpPr>
          <p:cNvPr id="2" name="object 8">
            <a:extLst>
              <a:ext uri="{FF2B5EF4-FFF2-40B4-BE49-F238E27FC236}">
                <a16:creationId xmlns:a16="http://schemas.microsoft.com/office/drawing/2014/main" id="{156A8871-F048-7E78-ABB9-716D36D41D4F}"/>
              </a:ext>
            </a:extLst>
          </p:cNvPr>
          <p:cNvSpPr txBox="1"/>
          <p:nvPr/>
        </p:nvSpPr>
        <p:spPr>
          <a:xfrm>
            <a:off x="609898" y="659830"/>
            <a:ext cx="284041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4-3. </a:t>
            </a:r>
            <a:r>
              <a:rPr lang="ko-KR" altLang="en-US" sz="1200" b="1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주요 기능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</p:spTree>
    <p:extLst>
      <p:ext uri="{BB962C8B-B14F-4D97-AF65-F5344CB8AC3E}">
        <p14:creationId xmlns:p14="http://schemas.microsoft.com/office/powerpoint/2010/main" val="4207073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 환경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4" name="표 37">
            <a:extLst>
              <a:ext uri="{FF2B5EF4-FFF2-40B4-BE49-F238E27FC236}">
                <a16:creationId xmlns:a16="http://schemas.microsoft.com/office/drawing/2014/main" id="{9698B069-581A-2FF5-BDDA-E282750F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3665"/>
              </p:ext>
            </p:extLst>
          </p:nvPr>
        </p:nvGraphicFramePr>
        <p:xfrm>
          <a:off x="492603" y="1702188"/>
          <a:ext cx="6480000" cy="83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3">
                  <a:extLst>
                    <a:ext uri="{9D8B030D-6E8A-4147-A177-3AD203B41FA5}">
                      <a16:colId xmlns:a16="http://schemas.microsoft.com/office/drawing/2014/main" val="35500496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20442332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1533211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6705935"/>
                    </a:ext>
                  </a:extLst>
                </a:gridCol>
                <a:gridCol w="2186241">
                  <a:extLst>
                    <a:ext uri="{9D8B030D-6E8A-4147-A177-3AD203B41FA5}">
                      <a16:colId xmlns:a16="http://schemas.microsoft.com/office/drawing/2014/main" val="4280471632"/>
                    </a:ext>
                  </a:extLst>
                </a:gridCol>
              </a:tblGrid>
              <a:tr h="487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서비스환경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17582"/>
                  </a:ext>
                </a:extLst>
              </a:tr>
              <a:tr h="298777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SW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Windows10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AWS EC2 Kernel 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42266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Browser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Chrome 108.0.5359.125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49461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 (Spring boot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내장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Tomcat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36099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Language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Server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 17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SpringBoot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843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Client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HTML5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CSS3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JavaScript(ES6)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JQuery 3.5.1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68433"/>
                  </a:ext>
                </a:extLst>
              </a:tr>
              <a:tr h="358116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Library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devTools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Lombok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Spring-data-JPA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Spring-data-JDBC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MyBatis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-Framework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Spring-security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 err="1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Thymeleaf</a:t>
                      </a:r>
                      <a:endParaRPr lang="en-US" altLang="ko-KR" sz="1200" dirty="0">
                        <a:solidFill>
                          <a:schemeClr val="dk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Spring-web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Spring-boot-starter-mail</a:t>
                      </a:r>
                      <a:endParaRPr lang="en-US" altLang="ko-KR" sz="18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38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DBMS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8.0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MariaDB 5.5.68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09552"/>
                  </a:ext>
                </a:extLst>
              </a:tr>
              <a:tr h="115212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STS4 (4.17.2.RELEASE)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MySQL Workbench 8.0.30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HeidiSQL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12.1.0.6537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 2.37.2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Github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분석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214800" y="1405247"/>
            <a:ext cx="393569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요구사항들 간 상충되는 것을 해결하고</a:t>
            </a:r>
            <a:r>
              <a:rPr lang="en-US" altLang="ko-KR" sz="1000" dirty="0">
                <a:latin typeface="+mj-ea"/>
                <a:ea typeface="+mj-ea"/>
              </a:rPr>
              <a:t>, </a:t>
            </a:r>
            <a:r>
              <a:rPr lang="ko-KR" altLang="en-US" sz="1000" dirty="0">
                <a:latin typeface="+mj-ea"/>
                <a:ea typeface="+mj-ea"/>
              </a:rPr>
              <a:t>개발 범위를 파악하며</a:t>
            </a:r>
            <a:r>
              <a:rPr lang="en-US" altLang="ko-KR" sz="1000" dirty="0">
                <a:latin typeface="+mj-ea"/>
                <a:ea typeface="+mj-ea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    </a:t>
            </a:r>
            <a:r>
              <a:rPr lang="ko-KR" altLang="en-US" sz="1000" dirty="0">
                <a:latin typeface="+mj-ea"/>
                <a:ea typeface="+mj-ea"/>
              </a:rPr>
              <a:t>소프트웨어 환경과 어떻게 상호작용하는지 이해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j-ea"/>
                <a:ea typeface="+mj-ea"/>
              </a:rPr>
              <a:t>시스템 요구사항을 정제하여 소프트웨어 요구사항을 도출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14800" y="2260609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13115"/>
              </p:ext>
            </p:extLst>
          </p:nvPr>
        </p:nvGraphicFramePr>
        <p:xfrm>
          <a:off x="537891" y="2676054"/>
          <a:ext cx="6480719" cy="6667580"/>
        </p:xfrm>
        <a:graphic>
          <a:graphicData uri="http://schemas.openxmlformats.org/drawingml/2006/table">
            <a:tbl>
              <a:tblPr/>
              <a:tblGrid>
                <a:gridCol w="576063">
                  <a:extLst>
                    <a:ext uri="{9D8B030D-6E8A-4147-A177-3AD203B41FA5}">
                      <a16:colId xmlns:a16="http://schemas.microsoft.com/office/drawing/2014/main" val="28794495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74639875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345486452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177176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421177786"/>
                    </a:ext>
                  </a:extLst>
                </a:gridCol>
              </a:tblGrid>
              <a:tr h="24494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상세설명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특이사항</a:t>
                      </a:r>
                    </a:p>
                  </a:txBody>
                  <a:tcPr marL="72000" marR="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11862"/>
                  </a:ext>
                </a:extLst>
              </a:tr>
              <a:tr h="244949">
                <a:tc rowSpan="3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809631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Main_bestItem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베스트아이템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베스트아이템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05552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Main_newItem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신상품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794850"/>
                  </a:ext>
                </a:extLst>
              </a:tr>
              <a:tr h="244949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멤버</a:t>
                      </a: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Member_login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비회원 주문조회 기능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미구현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139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Member_register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연락처 등 개인정보 입력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약관동의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아이디를 이메일로 사용하기 때문에 이메일 인증 필요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0742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휴대전화로 아이디 찾기 가능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개인정보 보호를 위한 이메일 인증 후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80917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Member_findIdResult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아이디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00460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Member_findPwResult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이메일 인증을 통한 비밀번호 변경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273673"/>
                  </a:ext>
                </a:extLst>
              </a:tr>
              <a:tr h="403051">
                <a:tc rowSpan="11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Myshop_memberInfo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프로필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누적구매금액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쿠폰 개수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회원 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 및 점수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07374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Myshop_levelTable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등급혜택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등급점수 도움말 표시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현재 레벨 배경색으로 표시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도움말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Popover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9192986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Myshop_myorder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주문상품 상품 사진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브랜드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옵션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총금액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수량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23594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Myshop_track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배송조회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택배사 선택 및 운송장 번호 입력으로 배송조회 가능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tracker.delivery API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이용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184553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Myshop_point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주문일자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구분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주문번호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주문상태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유효기간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313708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Myshop_period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조회시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기간별 조회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기본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조회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1,6,12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개월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기간선택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852439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Myshop_page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페이지처리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주문조회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적립금 조회 한 페이지당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 처리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91005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Myshop_wishlist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위시리스트조회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관심상품 조회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비우기 및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개별삭제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가능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마우스오버시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상품상세로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이동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한 줄에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개씩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삭제시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동적처리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833142"/>
                  </a:ext>
                </a:extLst>
              </a:tr>
              <a:tr h="24494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체크 후 내 정보 조회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605953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Myshop_updateProfile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정보 업데이트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비밀번호 변경 및 내 정보 갱신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ID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및 이름은 변경 불가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37409"/>
                  </a:ext>
                </a:extLst>
              </a:tr>
              <a:tr h="40305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Myshop_deleteAccount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회원 탈퇴 기능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탈퇴 후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달간 정보 유지</a:t>
                      </a:r>
                    </a:p>
                  </a:txBody>
                  <a:tcPr marL="72000" marR="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875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22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753914" y="587822"/>
            <a:ext cx="14833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요구사항 정의서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787411"/>
              </p:ext>
            </p:extLst>
          </p:nvPr>
        </p:nvGraphicFramePr>
        <p:xfrm>
          <a:off x="321866" y="1019871"/>
          <a:ext cx="6797675" cy="8447396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372716546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1468318266"/>
                    </a:ext>
                  </a:extLst>
                </a:gridCol>
                <a:gridCol w="859292">
                  <a:extLst>
                    <a:ext uri="{9D8B030D-6E8A-4147-A177-3AD203B41FA5}">
                      <a16:colId xmlns:a16="http://schemas.microsoft.com/office/drawing/2014/main" val="2428678487"/>
                    </a:ext>
                  </a:extLst>
                </a:gridCol>
                <a:gridCol w="1805004">
                  <a:extLst>
                    <a:ext uri="{9D8B030D-6E8A-4147-A177-3AD203B41FA5}">
                      <a16:colId xmlns:a16="http://schemas.microsoft.com/office/drawing/2014/main" val="3399874111"/>
                    </a:ext>
                  </a:extLst>
                </a:gridCol>
                <a:gridCol w="2477195">
                  <a:extLst>
                    <a:ext uri="{9D8B030D-6E8A-4147-A177-3AD203B41FA5}">
                      <a16:colId xmlns:a16="http://schemas.microsoft.com/office/drawing/2014/main" val="872232370"/>
                    </a:ext>
                  </a:extLst>
                </a:gridCol>
              </a:tblGrid>
              <a:tr h="23417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상세설명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특이사항</a:t>
                      </a:r>
                    </a:p>
                  </a:txBody>
                  <a:tcPr marL="72000" marR="6310" marT="631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806487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상품페이지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카테고리에 맞는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상품출력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정렬기능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555210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상품상세보기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17498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장바구니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190873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Product_addWish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위시리스트 추가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38735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Product_addOrder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005008"/>
                  </a:ext>
                </a:extLst>
              </a:tr>
              <a:tr h="234173">
                <a:tc rowSpan="5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Order_orderform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비회원 구분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7157280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Order_ordercomplete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주문완료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구매내역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157777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Order_cart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목록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출력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회원전용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수량변경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459881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Order_option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옵션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bootstrap_modal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이용해 색상조회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색상별사이즈 조회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 동적변경 및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26548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Order_amount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상품 수량 변경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수량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총 가격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동적변경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820797"/>
                  </a:ext>
                </a:extLst>
              </a:tr>
              <a:tr h="1046215">
                <a:tc rowSpan="6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Admin_productRegister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대분류에 따라 소분류 다르게 보이기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포인트 입력없이 할인가의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사이즈는 다중선택가능하며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product_option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테이블에 삽입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966548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Admin_productDelete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삭제버튼 클릭시 해당 상품 삭제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선택시 다중 삭제 가능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631495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Admin_productSearch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상품검색기능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상품번호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카테고리 내 검색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74326"/>
                  </a:ext>
                </a:extLst>
              </a:tr>
              <a:tr h="102956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Admin_productCate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카테고리선택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처음엔 전체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선택된 카테고리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밑 전체 체크박스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하위 카테고리 전부 체크되며 해당상품목록 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330660"/>
                  </a:ext>
                </a:extLst>
              </a:tr>
              <a:tr h="572657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Admin_searchResult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상품검색결과출력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검색창에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검색유형과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키워드가 남아있도록 함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카테고리 내에서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검색가능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674546"/>
                  </a:ext>
                </a:extLst>
              </a:tr>
              <a:tr h="38532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Admin_productList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상품목록출력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최신순으로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정렬해서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한페이지에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개씩 출력되도록 함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439208"/>
                  </a:ext>
                </a:extLst>
              </a:tr>
              <a:tr h="234173">
                <a:tc rowSpan="4"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</a:p>
                  </a:txBody>
                  <a:tcPr marL="7200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Board_notice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8426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Board_qna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794138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Board_review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424595"/>
                  </a:ext>
                </a:extLst>
              </a:tr>
              <a:tr h="234173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10" marR="6310" marT="631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Board_event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페이지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000" marR="6310" marT="631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356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04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F510DE3-D422-4E3D-4C47-97675BE71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66775"/>
              </p:ext>
            </p:extLst>
          </p:nvPr>
        </p:nvGraphicFramePr>
        <p:xfrm>
          <a:off x="651185" y="1542033"/>
          <a:ext cx="6250954" cy="8694876"/>
        </p:xfrm>
        <a:graphic>
          <a:graphicData uri="http://schemas.openxmlformats.org/drawingml/2006/table">
            <a:tbl>
              <a:tblPr/>
              <a:tblGrid>
                <a:gridCol w="638094">
                  <a:extLst>
                    <a:ext uri="{9D8B030D-6E8A-4147-A177-3AD203B41FA5}">
                      <a16:colId xmlns:a16="http://schemas.microsoft.com/office/drawing/2014/main" val="3192446450"/>
                    </a:ext>
                  </a:extLst>
                </a:gridCol>
                <a:gridCol w="1772482">
                  <a:extLst>
                    <a:ext uri="{9D8B030D-6E8A-4147-A177-3AD203B41FA5}">
                      <a16:colId xmlns:a16="http://schemas.microsoft.com/office/drawing/2014/main" val="3386293873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714735782"/>
                    </a:ext>
                  </a:extLst>
                </a:gridCol>
                <a:gridCol w="779892">
                  <a:extLst>
                    <a:ext uri="{9D8B030D-6E8A-4147-A177-3AD203B41FA5}">
                      <a16:colId xmlns:a16="http://schemas.microsoft.com/office/drawing/2014/main" val="1551765918"/>
                    </a:ext>
                  </a:extLst>
                </a:gridCol>
                <a:gridCol w="1252554">
                  <a:extLst>
                    <a:ext uri="{9D8B030D-6E8A-4147-A177-3AD203B41FA5}">
                      <a16:colId xmlns:a16="http://schemas.microsoft.com/office/drawing/2014/main" val="2226522142"/>
                    </a:ext>
                  </a:extLst>
                </a:gridCol>
                <a:gridCol w="1028040">
                  <a:extLst>
                    <a:ext uri="{9D8B030D-6E8A-4147-A177-3AD203B41FA5}">
                      <a16:colId xmlns:a16="http://schemas.microsoft.com/office/drawing/2014/main" val="3040437370"/>
                    </a:ext>
                  </a:extLst>
                </a:gridCol>
              </a:tblGrid>
              <a:tr h="2401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7599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014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progress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9103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레이아웃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25326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69124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분석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테이블 명세서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94656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아키텍처 설계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23-03-01~23-03-03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스토리보드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v1.0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20656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464777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287661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14905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4779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578129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48166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23-02-28~23-03-03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02548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화면 구현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HTML/CSS, JS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72203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022842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481818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베스트아이템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88414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신상품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4020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39810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08823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8401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7311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강중현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0593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78133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등급혜택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57338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41541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배송조회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0729459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적립금조회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95132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23-03-13~23-03-14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24314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4.3.7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페이지처리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522675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위시리스트조회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23-03-08~23-03-09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2690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4.3.9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47159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4.3.10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 업데이트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2350"/>
                  </a:ext>
                </a:extLst>
              </a:tr>
              <a:tr h="24019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4.3.11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탈퇴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2023-03-07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0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1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WBS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AC1F74-0DBE-2A1C-F2DE-BB5CBB2AD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838677"/>
              </p:ext>
            </p:extLst>
          </p:nvPr>
        </p:nvGraphicFramePr>
        <p:xfrm>
          <a:off x="417512" y="1739950"/>
          <a:ext cx="6718300" cy="7517078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979435582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3802033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751518824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426400925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3437872279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73523194"/>
                    </a:ext>
                  </a:extLst>
                </a:gridCol>
              </a:tblGrid>
              <a:tr h="2409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작업자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10124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상품리스트 출력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23-03-12~23-03-12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73128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 상세보기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299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27134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위시리스트 추가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20206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97114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23-03-07~23-03-08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025097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주문완료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23-03-06~23-03-09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8771654"/>
                  </a:ext>
                </a:extLst>
              </a:tr>
              <a:tr h="385491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페이지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23-03-09~23-03-10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3855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옵션변경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23-03-16~23-03-17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05532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장바구니 수량변경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2023-03-16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39113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상품등록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23-03-06~23-03-18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82994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상품삭제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23-03-09, 23-03-17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44409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상품검색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567707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카테고리분류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23-03-10~23-03-13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29414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검색결과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2023-03-20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117379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4.6.6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상품목록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윤사랑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23-03-14~23-03-19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52326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77058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문의하기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61181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Thymeleaf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97353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김보성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23-03-17~23-03-21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Thymeleaf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8208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882714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916810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53853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QC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피드백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23-03-20~23-03-24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ERD v1.1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819752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28101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실서버 이관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박진휘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964503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테스트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 전원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Complete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23-03-24~23-03-27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315568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장애대응준비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701995"/>
                  </a:ext>
                </a:extLst>
              </a:tr>
              <a:tr h="24093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교육 훈련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Started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237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53752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3721</Words>
  <Application>Microsoft Office PowerPoint</Application>
  <PresentationFormat>사용자 지정</PresentationFormat>
  <Paragraphs>2305</Paragraphs>
  <Slides>43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EFWDSD+NanumGothicBold</vt:lpstr>
      <vt:lpstr>IHPDMS+NanumGothic</vt:lpstr>
      <vt:lpstr>LUOGFN+NanumGothic</vt:lpstr>
      <vt:lpstr>MTTESP+NanumGothicBold</vt:lpstr>
      <vt:lpstr>Dotum</vt:lpstr>
      <vt:lpstr>맑은 고딕</vt:lpstr>
      <vt:lpstr>Arial</vt:lpstr>
      <vt:lpstr>Calibri</vt:lpstr>
      <vt:lpstr>Times New Roman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java1</cp:lastModifiedBy>
  <cp:revision>163</cp:revision>
  <dcterms:modified xsi:type="dcterms:W3CDTF">2023-03-29T23:45:42Z</dcterms:modified>
</cp:coreProperties>
</file>